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342" r:id="rId5"/>
    <p:sldId id="359" r:id="rId6"/>
    <p:sldId id="380" r:id="rId7"/>
    <p:sldId id="384" r:id="rId8"/>
    <p:sldId id="382" r:id="rId9"/>
    <p:sldId id="373" r:id="rId10"/>
    <p:sldId id="383" r:id="rId11"/>
    <p:sldId id="385" r:id="rId12"/>
    <p:sldId id="386" r:id="rId13"/>
    <p:sldId id="394" r:id="rId14"/>
    <p:sldId id="387" r:id="rId15"/>
    <p:sldId id="388" r:id="rId16"/>
    <p:sldId id="389" r:id="rId17"/>
    <p:sldId id="390" r:id="rId18"/>
    <p:sldId id="392" r:id="rId19"/>
    <p:sldId id="393" r:id="rId20"/>
    <p:sldId id="365" r:id="rId21"/>
    <p:sldId id="375" r:id="rId22"/>
    <p:sldId id="374" r:id="rId23"/>
    <p:sldId id="376" r:id="rId24"/>
    <p:sldId id="377" r:id="rId25"/>
    <p:sldId id="378" r:id="rId26"/>
    <p:sldId id="379" r:id="rId27"/>
    <p:sldId id="381" r:id="rId28"/>
    <p:sldId id="37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388" autoAdjust="0"/>
  </p:normalViewPr>
  <p:slideViewPr>
    <p:cSldViewPr snapToGrid="0" snapToObjects="1" showGuides="1">
      <p:cViewPr>
        <p:scale>
          <a:sx n="76" d="100"/>
          <a:sy n="76" d="100"/>
        </p:scale>
        <p:origin x="26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10/27/2024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10/27/2024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456DE-4820-68D2-F2BB-1C60102F2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7888FD-A1CB-D326-CC4B-E8D5A94A8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2D063F-9259-1D4A-5CBD-E6654E156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EDE66-9C57-A046-9D1C-9D55738C3C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00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4D2B9-050D-3AA8-9DBE-03BAC7099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4E6B02-B26A-3FF6-B1C8-FA1FB1955F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4D902F-F5E2-ABD5-ACC6-5D76EE587D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CCED7-5A2D-532E-3EDC-6D0D355B1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47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23D40-146E-50F2-1F4C-B4F633C04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094538-94C4-2E02-06E8-10684E408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C1B081-EA65-2225-9833-0AA2CF3E2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3060-18BC-4BFD-F5E7-26CC88B336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20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EE356-6828-AF84-18DD-7AF9A73B4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EFF189-0651-034F-FF83-61F36FA3C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1744C-2533-7DBC-84BB-E505E283C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71CEC-7261-57D9-A6D0-A6AAAF4C2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860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E4774-C5FA-C92C-685F-10D2E7A39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B0367B-7E76-B8E1-BDE2-5084D4ECBA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128FD7-BE50-59BE-FA13-039A157AB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22232-A525-21F5-5415-E306016F00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153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0C786-713B-281F-60DF-7ED8F8E38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177156-BDBE-4AC8-72DC-3C2364136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1BA1FD-63C8-3C46-06C5-A13439391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95EB0-E88B-3FA0-E935-EEDE7AD6B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197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A4D72-5A3F-B630-B466-F61F2AF3E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F69E0-9550-312A-A207-3D0FBCAE32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4B7CBA-067C-FEC6-415C-4C560B107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E7D15-22F4-9020-98C8-5E3B53F53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154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72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25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9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510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3333E-5D36-F0F7-EE46-07B96828F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7DFEEF-5698-04EC-9224-9BC001E34B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0E6834-EFF5-26BC-F9AB-FEAF8B6C7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9B1C1-82AA-9AA3-990C-9408634862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72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1893B-4316-2022-3814-EC3E4754F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399B4F-B67A-565C-CFE8-0E31B872E1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85A096-6268-89E3-DDC0-D25024421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41100-ACD2-E286-0B35-407E31C2B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057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FE1CA-A18C-380E-71D1-E3F4360F1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CDD7C6-53EA-DC9C-9480-2770DB5793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D5EF71-6098-6F7E-4DCE-569701780D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ACAC4-CB54-EE20-CD6D-607DC53BA5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185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1AD90-7230-B941-B5A8-FBFD22999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3F45FC-79FB-2709-01A3-C97E31F02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E9E897-9EB1-758A-28C7-C985C5926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BB140-0DE9-B758-B903-150A54625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270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6D48C-F144-CF4D-7EAD-37F7832C7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789B84-0231-19F9-3099-9E2F102630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FC950C-49A9-7DDE-85FC-CA2C01530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1AA1C-47AA-0316-C2D7-0F56783DB4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109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473" y="2704820"/>
            <a:ext cx="8189053" cy="1297357"/>
          </a:xfrm>
        </p:spPr>
        <p:txBody>
          <a:bodyPr anchor="b"/>
          <a:lstStyle/>
          <a:p>
            <a:r>
              <a:rPr lang="en-US" sz="5000" dirty="0"/>
              <a:t>Transparent field effect </a:t>
            </a:r>
            <a:r>
              <a:rPr lang="en-US" sz="5000" dirty="0" err="1"/>
              <a:t>Transisotr</a:t>
            </a:r>
            <a:endParaRPr lang="en-US" sz="5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3529B-5B94-2340-7938-21DA8CDF3ACD}"/>
              </a:ext>
            </a:extLst>
          </p:cNvPr>
          <p:cNvSpPr txBox="1"/>
          <p:nvPr/>
        </p:nvSpPr>
        <p:spPr>
          <a:xfrm>
            <a:off x="3048698" y="4881960"/>
            <a:ext cx="609460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Disusun</a:t>
            </a:r>
            <a:r>
              <a:rPr lang="en-US" sz="17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Oleh:</a:t>
            </a:r>
          </a:p>
          <a:p>
            <a:pPr algn="ctr"/>
            <a:r>
              <a:rPr lang="en-US" sz="17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M. Ya’mal A. (10222070)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E22941-16D6-298A-9AC5-6394AD454DFB}"/>
              </a:ext>
            </a:extLst>
          </p:cNvPr>
          <p:cNvSpPr txBox="1"/>
          <p:nvPr/>
        </p:nvSpPr>
        <p:spPr>
          <a:xfrm>
            <a:off x="3889955" y="3984750"/>
            <a:ext cx="441208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Indium Tin Oxide Breakthrough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D80CC-86A0-6531-A575-D09304EEB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534B1-A153-A630-22C5-EBFADE37E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dirty="0"/>
              <a:t>Indium tin oxide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solusi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728D7-A62C-B7E3-C860-1228F89F8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0F10ED-35F2-2757-1CA3-2DEF9A3A19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34" r="9566"/>
          <a:stretch/>
        </p:blipFill>
        <p:spPr>
          <a:xfrm>
            <a:off x="7085880" y="2429466"/>
            <a:ext cx="4110182" cy="3994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78A4E3-6648-696D-ED6F-40A9FB38A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62" y="2429466"/>
            <a:ext cx="6001146" cy="399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63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DD9F3-3069-C786-1151-2D66312BB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8B6F-E8DA-D7DC-CE07-5570A13FF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dirty="0"/>
              <a:t>Cara </a:t>
            </a:r>
            <a:r>
              <a:rPr lang="en-US" dirty="0" err="1"/>
              <a:t>pembuatan</a:t>
            </a:r>
            <a:r>
              <a:rPr lang="en-US" dirty="0"/>
              <a:t> indium tin oxide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52075-80DD-CED8-D8AE-02C2C2FE6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170" name="Picture 2" descr="Purion XEmax, Axcelis ultra-high energy implanter with Boost™ technology |  MRS Advances">
            <a:extLst>
              <a:ext uri="{FF2B5EF4-FFF2-40B4-BE49-F238E27FC236}">
                <a16:creationId xmlns:a16="http://schemas.microsoft.com/office/drawing/2014/main" id="{048403FC-C805-0333-05F2-319FE2679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2" y="2789012"/>
            <a:ext cx="5530049" cy="373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754140-8DD0-7CFA-2CA6-6920055DB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404" y="2789012"/>
            <a:ext cx="4289827" cy="373782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6D409F2-E435-0682-460E-C23EB4BFF497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33562" y="2151499"/>
            <a:ext cx="8614623" cy="342726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Terdapat</a:t>
            </a:r>
            <a:r>
              <a:rPr lang="en-US" dirty="0"/>
              <a:t> 3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, wafer-growth doping, diffusion, dan ion implantation.</a:t>
            </a:r>
          </a:p>
        </p:txBody>
      </p:sp>
    </p:spTree>
    <p:extLst>
      <p:ext uri="{BB962C8B-B14F-4D97-AF65-F5344CB8AC3E}">
        <p14:creationId xmlns:p14="http://schemas.microsoft.com/office/powerpoint/2010/main" val="2168524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D823E-EFF0-EB42-B353-AB9BA0C69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44D6-B134-A411-F020-73054C50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dirty="0" err="1"/>
              <a:t>Aplikasi-aplikasi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ito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99807-951A-E5CC-9182-86A796BD7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Monitor LCD Full HD 243V7QDSB/70 | Philips">
            <a:extLst>
              <a:ext uri="{FF2B5EF4-FFF2-40B4-BE49-F238E27FC236}">
                <a16:creationId xmlns:a16="http://schemas.microsoft.com/office/drawing/2014/main" id="{21423CB3-A347-90D8-0299-99F70FA13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565" y="2498319"/>
            <a:ext cx="3582798" cy="358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erospace Applications of Smart Glass - SMART GLASS">
            <a:extLst>
              <a:ext uri="{FF2B5EF4-FFF2-40B4-BE49-F238E27FC236}">
                <a16:creationId xmlns:a16="http://schemas.microsoft.com/office/drawing/2014/main" id="{19BC69BC-AAF5-0B3F-9024-1B567776B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1"/>
          <a:stretch/>
        </p:blipFill>
        <p:spPr bwMode="auto">
          <a:xfrm>
            <a:off x="883862" y="3290975"/>
            <a:ext cx="3199703" cy="279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intendo Switch OLED review: The best Switch yet, but is it worth the  upgrade? | CNN Underscored">
            <a:extLst>
              <a:ext uri="{FF2B5EF4-FFF2-40B4-BE49-F238E27FC236}">
                <a16:creationId xmlns:a16="http://schemas.microsoft.com/office/drawing/2014/main" id="{3C8AA975-9715-D998-B460-14BE36893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491" y="2489930"/>
            <a:ext cx="3582672" cy="201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transparent ZnO nanowire MEMS gas sensor prepared by an ITO micro-heater  - ScienceDirect">
            <a:extLst>
              <a:ext uri="{FF2B5EF4-FFF2-40B4-BE49-F238E27FC236}">
                <a16:creationId xmlns:a16="http://schemas.microsoft.com/office/drawing/2014/main" id="{E5FC3C0D-3B1C-F743-6D2D-7E26EAD35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363" y="4516646"/>
            <a:ext cx="3582799" cy="157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enali Apa itu Kacamata Anti Radiasi dan Manfaatnya Bagi Mata - ZALORA  Thread">
            <a:extLst>
              <a:ext uri="{FF2B5EF4-FFF2-40B4-BE49-F238E27FC236}">
                <a16:creationId xmlns:a16="http://schemas.microsoft.com/office/drawing/2014/main" id="{A0B4DC06-005E-A894-C460-C38132395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27" b="25341"/>
          <a:stretch/>
        </p:blipFill>
        <p:spPr bwMode="auto">
          <a:xfrm>
            <a:off x="883862" y="2506828"/>
            <a:ext cx="3199703" cy="78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727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C80E7-C91E-E932-CB03-E63798F79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4698B-A7FC-46B2-D33F-2A799A80C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dirty="0"/>
              <a:t>Ito </a:t>
            </a:r>
            <a:r>
              <a:rPr lang="en-US" dirty="0" err="1"/>
              <a:t>dalam</a:t>
            </a:r>
            <a:r>
              <a:rPr lang="en-US" dirty="0"/>
              <a:t> touchscreen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7B613-9C63-21D9-CB83-F74556E77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42C282-4EC9-344F-8A7A-A10C4B5B02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307"/>
          <a:stretch/>
        </p:blipFill>
        <p:spPr>
          <a:xfrm>
            <a:off x="5346555" y="2585711"/>
            <a:ext cx="5994887" cy="36404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408395-E0C5-E549-D501-827B6A69D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88" y="4271898"/>
            <a:ext cx="4688567" cy="19543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79CAE5-200D-B026-DE8D-F6C4C91C4AF3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33562" y="2151499"/>
            <a:ext cx="4811561" cy="342726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Layar</a:t>
            </a:r>
            <a:r>
              <a:rPr lang="en-US" dirty="0"/>
              <a:t> smartphone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3 layer, glass, capacitive touchscreen, dan AMOLED display.</a:t>
            </a:r>
          </a:p>
          <a:p>
            <a:pPr marL="0" indent="0">
              <a:buNone/>
            </a:pPr>
            <a:r>
              <a:rPr lang="en-US" dirty="0"/>
              <a:t>Capacitive touchscreen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3 layer, 2 layer ITO dan layer </a:t>
            </a:r>
            <a:r>
              <a:rPr lang="en-US" dirty="0" err="1"/>
              <a:t>tengah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isolator.</a:t>
            </a:r>
          </a:p>
        </p:txBody>
      </p:sp>
    </p:spTree>
    <p:extLst>
      <p:ext uri="{BB962C8B-B14F-4D97-AF65-F5344CB8AC3E}">
        <p14:creationId xmlns:p14="http://schemas.microsoft.com/office/powerpoint/2010/main" val="1430364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43C4F-243F-B4F4-378E-EBE0AA39C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39A3E-5E94-4874-8CAA-C8580786C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dirty="0"/>
              <a:t>Cara </a:t>
            </a:r>
            <a:r>
              <a:rPr lang="en-US" dirty="0" err="1"/>
              <a:t>kerja</a:t>
            </a:r>
            <a:r>
              <a:rPr lang="en-US" dirty="0"/>
              <a:t> touchscreen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EB5DF-0AFB-C2E3-B013-B7C66C733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B4D773-19CD-5A08-8D90-CA84895C6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2" y="2122325"/>
            <a:ext cx="4996133" cy="45678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08CE00-3C56-BAFF-29B3-7607AE78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915" y="2122326"/>
            <a:ext cx="5910604" cy="456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18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F860E-E8FB-CECA-785C-7C30459AA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6002-0702-E78C-B306-DEDAF98E1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28" y="574972"/>
            <a:ext cx="11548261" cy="2733306"/>
          </a:xfrm>
        </p:spPr>
        <p:txBody>
          <a:bodyPr/>
          <a:lstStyle/>
          <a:p>
            <a:r>
              <a:rPr lang="en-US" dirty="0"/>
              <a:t>The next challenge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24CADF8-44B4-90B6-9CEB-F77E1711A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827" y="3480467"/>
            <a:ext cx="11562303" cy="2387865"/>
          </a:xfrm>
        </p:spPr>
        <p:txBody>
          <a:bodyPr/>
          <a:lstStyle/>
          <a:p>
            <a:r>
              <a:rPr lang="en-US" sz="5000" dirty="0"/>
              <a:t>Ito is dying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943A00-BCC2-983E-B3B8-E319487C0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292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ED92C-5F4A-895D-0A1F-B3C19229A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71051-9D07-93AB-75F6-38F568DD2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dirty="0"/>
              <a:t>Material </a:t>
            </a:r>
            <a:r>
              <a:rPr lang="en-US" dirty="0" err="1"/>
              <a:t>pengganti</a:t>
            </a:r>
            <a:r>
              <a:rPr lang="en-US" dirty="0"/>
              <a:t> </a:t>
            </a:r>
            <a:r>
              <a:rPr lang="en-US" dirty="0" err="1"/>
              <a:t>ito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06C15-1852-F4DB-8451-67D9581E8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270AA2-81A5-1731-2CD6-E78D670C5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70" y="3758457"/>
            <a:ext cx="6185290" cy="197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xploring AZO: Properties, Applications, and Technological Advances">
            <a:extLst>
              <a:ext uri="{FF2B5EF4-FFF2-40B4-BE49-F238E27FC236}">
                <a16:creationId xmlns:a16="http://schemas.microsoft.com/office/drawing/2014/main" id="{B19B4DD9-46C1-49F6-93CA-04F366198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759" y="2709834"/>
            <a:ext cx="4396424" cy="302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01AC10-1795-9141-99C0-6F0DB767E960}"/>
              </a:ext>
            </a:extLst>
          </p:cNvPr>
          <p:cNvSpPr txBox="1"/>
          <p:nvPr/>
        </p:nvSpPr>
        <p:spPr>
          <a:xfrm>
            <a:off x="3053593" y="4100870"/>
            <a:ext cx="1807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Fluorine-doped </a:t>
            </a:r>
          </a:p>
          <a:p>
            <a:r>
              <a:rPr lang="en-US" dirty="0"/>
              <a:t>Tin Oxide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AAACE5-C579-7F59-84FE-FB7BE82B1ED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465535"/>
            <a:ext cx="6185290" cy="34272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Material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menggantikan</a:t>
            </a:r>
            <a:r>
              <a:rPr lang="en-US" dirty="0"/>
              <a:t> ITO </a:t>
            </a:r>
            <a:r>
              <a:rPr lang="en-US" dirty="0" err="1"/>
              <a:t>adalah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Fluorine-doped Tin Oxide dan </a:t>
            </a:r>
            <a:r>
              <a:rPr lang="en-US" dirty="0" err="1"/>
              <a:t>Alumunium</a:t>
            </a:r>
            <a:r>
              <a:rPr lang="en-US" dirty="0"/>
              <a:t>-doped Zinc Oxide</a:t>
            </a:r>
          </a:p>
        </p:txBody>
      </p:sp>
    </p:spTree>
    <p:extLst>
      <p:ext uri="{BB962C8B-B14F-4D97-AF65-F5344CB8AC3E}">
        <p14:creationId xmlns:p14="http://schemas.microsoft.com/office/powerpoint/2010/main" val="2992204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882" y="3245787"/>
            <a:ext cx="7755127" cy="718764"/>
          </a:xfrm>
        </p:spPr>
        <p:txBody>
          <a:bodyPr anchor="b"/>
          <a:lstStyle/>
          <a:p>
            <a:r>
              <a:rPr lang="en-US" sz="4400" dirty="0"/>
              <a:t>Thank you</a:t>
            </a:r>
            <a:br>
              <a:rPr lang="en-US" sz="4400" dirty="0"/>
            </a:br>
            <a:r>
              <a:rPr lang="en-US" sz="1900" dirty="0"/>
              <a:t>for your attention</a:t>
            </a:r>
            <a:endParaRPr lang="en-US" sz="19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itu </a:t>
            </a:r>
            <a:r>
              <a:rPr lang="en-US" dirty="0" err="1"/>
              <a:t>semikonduktor</a:t>
            </a:r>
            <a:r>
              <a:rPr lang="en-US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676649"/>
          </a:xfrm>
        </p:spPr>
        <p:txBody>
          <a:bodyPr/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EFE388-CD0B-9671-4D4E-D6D8004C8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/>
          <a:lstStyle/>
          <a:p>
            <a:r>
              <a:rPr lang="en-US" dirty="0"/>
              <a:t>Overcoming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E4E0F37-0AD5-833C-CBE5-EAE02EC4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/>
          <a:lstStyle/>
          <a:p>
            <a:r>
              <a:rPr lang="en-US" dirty="0"/>
              <a:t>Nervousness</a:t>
            </a:r>
          </a:p>
        </p:txBody>
      </p:sp>
      <p:pic>
        <p:nvPicPr>
          <p:cNvPr id="8" name="Picture Placeholder 7" descr="A blue and purple spirals">
            <a:extLst>
              <a:ext uri="{FF2B5EF4-FFF2-40B4-BE49-F238E27FC236}">
                <a16:creationId xmlns:a16="http://schemas.microsoft.com/office/drawing/2014/main" id="{E1DBD4C7-D952-4426-40FD-8799F80F82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" b="31"/>
          <a:stretch/>
        </p:blipFill>
        <p:spPr>
          <a:xfrm>
            <a:off x="6497638" y="336550"/>
            <a:ext cx="5322887" cy="6184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EA54-3083-FB0D-9011-2353791B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44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/>
          <a:lstStyle/>
          <a:p>
            <a:r>
              <a:rPr lang="en-US" dirty="0"/>
              <a:t>Daftar </a:t>
            </a:r>
            <a:r>
              <a:rPr lang="en-US" dirty="0" err="1"/>
              <a:t>isi</a:t>
            </a:r>
            <a:endParaRPr lang="en-US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3097848"/>
            <a:ext cx="4466504" cy="3405187"/>
          </a:xfrm>
        </p:spPr>
        <p:txBody>
          <a:bodyPr anchor="t"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EE91-E849-1CB0-9E51-A58B99C631C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474811"/>
            <a:ext cx="4015098" cy="3528397"/>
          </a:xfrm>
        </p:spPr>
        <p:txBody>
          <a:bodyPr/>
          <a:lstStyle/>
          <a:p>
            <a:r>
              <a:rPr lang="en-US" dirty="0"/>
              <a:t>This is a powerful tool in public speaking. It involves varying pitch, tone, and volume to convey emotion, emphasize points, and maintain interest.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74F1A-D233-C240-B22D-F82C6161FAC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95159" y="2474811"/>
            <a:ext cx="4227332" cy="3528397"/>
          </a:xfrm>
        </p:spPr>
        <p:txBody>
          <a:bodyPr/>
          <a:lstStyle/>
          <a:p>
            <a:r>
              <a:rPr lang="en-US" dirty="0"/>
              <a:t>Effective body language enhances your message, making it more impactful and memorable.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75D3-F3DC-695F-474B-346EDCA5D60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8" y="2465539"/>
            <a:ext cx="3774587" cy="3723753"/>
          </a:xfrm>
        </p:spPr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927600" y="2465539"/>
            <a:ext cx="6315069" cy="3723753"/>
          </a:xfrm>
        </p:spPr>
        <p:txBody>
          <a:bodyPr/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EB8B-0AB9-7554-AEEA-E8D74495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173736"/>
            <a:ext cx="4352662" cy="2203704"/>
          </a:xfrm>
        </p:spPr>
        <p:txBody>
          <a:bodyPr/>
          <a:lstStyle/>
          <a:p>
            <a:pPr lvl="0"/>
            <a:r>
              <a:rPr lang="en-US" noProof="0" dirty="0"/>
              <a:t>SPEAKING IMPACT</a:t>
            </a:r>
          </a:p>
        </p:txBody>
      </p:sp>
      <p:pic>
        <p:nvPicPr>
          <p:cNvPr id="6" name="Picture Placeholder 5" descr="A blue and purple spiral">
            <a:extLst>
              <a:ext uri="{FF2B5EF4-FFF2-40B4-BE49-F238E27FC236}">
                <a16:creationId xmlns:a16="http://schemas.microsoft.com/office/drawing/2014/main" id="{05B64636-376E-96D4-B550-D764B2C6A6A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" b="202"/>
          <a:stretch/>
        </p:blipFill>
        <p:spPr>
          <a:xfrm>
            <a:off x="336550" y="336550"/>
            <a:ext cx="5303640" cy="61849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5F9A-B16D-CA49-7F40-A0142E41DC5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889627" y="3104277"/>
            <a:ext cx="4371560" cy="3022201"/>
          </a:xfrm>
        </p:spPr>
        <p:txBody>
          <a:bodyPr/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DB868-BEE2-49F7-9AC5-A3B14388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315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E3104-398C-EF95-D86E-630F512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6"/>
            <a:ext cx="3736630" cy="2202350"/>
          </a:xfrm>
        </p:spPr>
        <p:txBody>
          <a:bodyPr/>
          <a:lstStyle/>
          <a:p>
            <a:pPr lvl="0"/>
            <a:r>
              <a:rPr lang="en-US" noProof="0" dirty="0"/>
              <a:t>DYNAMIC DELIVERY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28E6B-D306-C2F9-54E9-FD35599AC24B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41716" y="3078480"/>
            <a:ext cx="3108193" cy="3047997"/>
          </a:xfrm>
        </p:spPr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5" name="Table Placeholder 2">
            <a:extLst>
              <a:ext uri="{FF2B5EF4-FFF2-40B4-BE49-F238E27FC236}">
                <a16:creationId xmlns:a16="http://schemas.microsoft.com/office/drawing/2014/main" id="{67588EB3-ED1D-6AD3-5960-55BD64293774}"/>
              </a:ext>
            </a:extLst>
          </p:cNvPr>
          <p:cNvGraphicFramePr>
            <a:graphicFrameLocks noGrp="1"/>
          </p:cNvGraphicFramePr>
          <p:nvPr>
            <p:ph type="tbl" sz="quarter" idx="37"/>
            <p:extLst>
              <p:ext uri="{D42A27DB-BD31-4B8C-83A1-F6EECF244321}">
                <p14:modId xmlns:p14="http://schemas.microsoft.com/office/powerpoint/2010/main" val="1366282485"/>
              </p:ext>
            </p:extLst>
          </p:nvPr>
        </p:nvGraphicFramePr>
        <p:xfrm>
          <a:off x="5067300" y="404813"/>
          <a:ext cx="6705602" cy="60494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932147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420655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9242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METRIC</a:t>
                      </a:r>
                      <a:endParaRPr lang="en-US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MEASUREMENT</a:t>
                      </a:r>
                      <a:endParaRPr lang="en-US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TARGET</a:t>
                      </a:r>
                      <a:endParaRPr lang="en-US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ACTUAL</a:t>
                      </a:r>
                      <a:endParaRPr lang="en-US" b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10150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10150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10150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10150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10648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+mn-lt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071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F125C3-99F8-5ABF-1328-0370F1121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</p:spPr>
        <p:txBody>
          <a:bodyPr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5" name="Table Placeholder 2">
            <a:extLst>
              <a:ext uri="{FF2B5EF4-FFF2-40B4-BE49-F238E27FC236}">
                <a16:creationId xmlns:a16="http://schemas.microsoft.com/office/drawing/2014/main" id="{8EEA5630-8504-C8C7-2F0C-EE6D53FDDCC5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050753078"/>
              </p:ext>
            </p:extLst>
          </p:nvPr>
        </p:nvGraphicFramePr>
        <p:xfrm>
          <a:off x="835025" y="2560638"/>
          <a:ext cx="10515601" cy="347715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43399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450892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2375942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2254769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795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  <a:endParaRPr 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5795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5795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795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5795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5795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A189C-8A41-5C63-2470-06541519C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068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5F2E56-9F77-E1C2-EC04-EA959822CA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850" y="3079119"/>
            <a:ext cx="4413250" cy="2752725"/>
          </a:xfrm>
        </p:spPr>
        <p:txBody>
          <a:bodyPr/>
          <a:lstStyle/>
          <a:p>
            <a:r>
              <a:rPr lang="en-US" dirty="0"/>
              <a:t>Mirjam Nilsson​</a:t>
            </a:r>
          </a:p>
          <a:p>
            <a:r>
              <a:rPr lang="en-US" dirty="0"/>
              <a:t>206-555-0146</a:t>
            </a:r>
          </a:p>
          <a:p>
            <a:r>
              <a:rPr lang="en-US" dirty="0"/>
              <a:t>mirjam@contoso.com</a:t>
            </a:r>
          </a:p>
          <a:p>
            <a:r>
              <a:rPr lang="en-US" dirty="0"/>
              <a:t>www.contoso.com</a:t>
            </a:r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itu </a:t>
            </a:r>
            <a:r>
              <a:rPr lang="en-US" dirty="0" err="1"/>
              <a:t>semikonduktor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33562" y="2348090"/>
            <a:ext cx="4476001" cy="47061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Semikonduktor</a:t>
            </a:r>
            <a:r>
              <a:rPr lang="en-US" dirty="0"/>
              <a:t> </a:t>
            </a:r>
            <a:r>
              <a:rPr lang="en-US" dirty="0" err="1"/>
              <a:t>berasalah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kata semi dan </a:t>
            </a:r>
            <a:r>
              <a:rPr lang="en-US" dirty="0" err="1"/>
              <a:t>konduktor</a:t>
            </a:r>
            <a:r>
              <a:rPr lang="en-US" dirty="0"/>
              <a:t> dan </a:t>
            </a:r>
            <a:r>
              <a:rPr lang="en-US" dirty="0" err="1"/>
              <a:t>merupakan</a:t>
            </a:r>
            <a:r>
              <a:rPr lang="en-US" dirty="0"/>
              <a:t> material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konduktor</a:t>
            </a:r>
            <a:r>
              <a:rPr lang="en-US" dirty="0"/>
              <a:t> dan insulator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38" name="Picture 14" descr="Band gap energies for insulators, semiconductors and conductors are... |  Download Scientific Diagram">
            <a:extLst>
              <a:ext uri="{FF2B5EF4-FFF2-40B4-BE49-F238E27FC236}">
                <a16:creationId xmlns:a16="http://schemas.microsoft.com/office/drawing/2014/main" id="{22234CBC-045D-CF24-3277-F13ECDF6A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702" y="2285460"/>
            <a:ext cx="6012735" cy="341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92FA740-BCD7-D7E0-C18B-6A933F697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3562" y="4545221"/>
            <a:ext cx="1514686" cy="115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alok Kayu 10x10 per Batang / Sudah di serut">
            <a:extLst>
              <a:ext uri="{FF2B5EF4-FFF2-40B4-BE49-F238E27FC236}">
                <a16:creationId xmlns:a16="http://schemas.microsoft.com/office/drawing/2014/main" id="{14A5CACB-433A-6863-9131-A70384ABB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250" y="4534777"/>
            <a:ext cx="1158380" cy="115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emikonduktor - Wikipedia bahasa ...">
            <a:extLst>
              <a:ext uri="{FF2B5EF4-FFF2-40B4-BE49-F238E27FC236}">
                <a16:creationId xmlns:a16="http://schemas.microsoft.com/office/drawing/2014/main" id="{85084B18-B3A2-37D4-3C77-ACBDF5A25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630" y="4545221"/>
            <a:ext cx="1147936" cy="114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AB241-E26C-86A8-F4C4-AE4351ACF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3340A-02E6-768E-0172-A10A128F6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dirty="0" err="1"/>
              <a:t>Semikonduktor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transistor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5FC0F-DBEC-9845-DB95-0B436D1E11B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2169949"/>
            <a:ext cx="10698429" cy="59117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Semikonduktor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pada transistor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“switch” pada </a:t>
            </a:r>
            <a:r>
              <a:rPr lang="en-US" dirty="0" err="1"/>
              <a:t>rangkaian</a:t>
            </a:r>
            <a:r>
              <a:rPr lang="en-US" dirty="0"/>
              <a:t> Listrik.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BCEA1-BED4-37DC-E213-5936DE32B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 descr="MOSFET VI Characteristics, Symbol and it's Classification">
            <a:extLst>
              <a:ext uri="{FF2B5EF4-FFF2-40B4-BE49-F238E27FC236}">
                <a16:creationId xmlns:a16="http://schemas.microsoft.com/office/drawing/2014/main" id="{9A00E7E4-2455-BE34-3DDF-2A67C06C3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54145"/>
            <a:ext cx="533400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-Channel MOSFET, 20 A, 600 V, 3-Pin TO-247 Infineon SPW20N60S5FKSA1 - RS  Components Indonesia">
            <a:extLst>
              <a:ext uri="{FF2B5EF4-FFF2-40B4-BE49-F238E27FC236}">
                <a16:creationId xmlns:a16="http://schemas.microsoft.com/office/drawing/2014/main" id="{8C7A7C51-0D18-9B94-701E-3A0438CB9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01" y="2761123"/>
            <a:ext cx="4827059" cy="344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646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94264-385C-3A6F-9D7A-E1AB9CC2D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5BA4-F5FE-4DC6-B79F-6B2A4A7F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43" y="433906"/>
            <a:ext cx="10515601" cy="1327464"/>
          </a:xfrm>
        </p:spPr>
        <p:txBody>
          <a:bodyPr/>
          <a:lstStyle/>
          <a:p>
            <a:r>
              <a:rPr lang="en-US" dirty="0" err="1"/>
              <a:t>Aplikasi-aplikasi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transistor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6D880-2938-6663-485F-D56F0A53FA04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2280151"/>
            <a:ext cx="10811641" cy="34272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Transistor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arus</a:t>
            </a:r>
            <a:r>
              <a:rPr lang="en-US" dirty="0"/>
              <a:t> dan </a:t>
            </a:r>
            <a:r>
              <a:rPr lang="en-US" dirty="0" err="1"/>
              <a:t>dipakai</a:t>
            </a:r>
            <a:r>
              <a:rPr lang="en-US" dirty="0"/>
              <a:t> </a:t>
            </a:r>
            <a:r>
              <a:rPr lang="en-US" dirty="0" err="1"/>
              <a:t>hampir</a:t>
            </a:r>
            <a:r>
              <a:rPr lang="en-US" dirty="0"/>
              <a:t> di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peralatan</a:t>
            </a:r>
            <a:r>
              <a:rPr lang="en-US" dirty="0"/>
              <a:t> </a:t>
            </a:r>
            <a:r>
              <a:rPr lang="en-US" dirty="0" err="1"/>
              <a:t>elektronik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televisi</a:t>
            </a:r>
            <a:r>
              <a:rPr lang="en-US" dirty="0"/>
              <a:t>, blender, microwave, </a:t>
            </a:r>
            <a:r>
              <a:rPr lang="en-US" dirty="0" err="1"/>
              <a:t>komputer</a:t>
            </a:r>
            <a:r>
              <a:rPr lang="en-US" dirty="0"/>
              <a:t>, drone, dan lain-lain.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5DD0D-DA36-68B5-3233-C42C1727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074" name="Picture 2" descr="Amazon.com: Blender Combo">
            <a:extLst>
              <a:ext uri="{FF2B5EF4-FFF2-40B4-BE49-F238E27FC236}">
                <a16:creationId xmlns:a16="http://schemas.microsoft.com/office/drawing/2014/main" id="{A98C631B-B10F-8398-AB5B-56DDE46EB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089" y="4838048"/>
            <a:ext cx="1675851" cy="16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da Harus Tahu Apa itu Komputer Server?">
            <a:extLst>
              <a:ext uri="{FF2B5EF4-FFF2-40B4-BE49-F238E27FC236}">
                <a16:creationId xmlns:a16="http://schemas.microsoft.com/office/drawing/2014/main" id="{385D258A-DC26-372D-2FDC-4FADD0D14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940" y="3232809"/>
            <a:ext cx="5833048" cy="328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pa yang Dipelajari K-12 dengan Drone di Kelas - TryEngineering.org  Didukung oleh IEEE">
            <a:extLst>
              <a:ext uri="{FF2B5EF4-FFF2-40B4-BE49-F238E27FC236}">
                <a16:creationId xmlns:a16="http://schemas.microsoft.com/office/drawing/2014/main" id="{23228EDC-B5A5-3365-7361-3FA855B90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771" y="3232809"/>
            <a:ext cx="2389169" cy="160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ow to buy a microwave: Best solo and combination microwaves 2023">
            <a:extLst>
              <a:ext uri="{FF2B5EF4-FFF2-40B4-BE49-F238E27FC236}">
                <a16:creationId xmlns:a16="http://schemas.microsoft.com/office/drawing/2014/main" id="{4D3176AF-8302-2B7A-83B8-E6B83D588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87" y="4830765"/>
            <a:ext cx="2524701" cy="168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The Best Smartphones for 2024 | Reviews by Wirecutter">
            <a:extLst>
              <a:ext uri="{FF2B5EF4-FFF2-40B4-BE49-F238E27FC236}">
                <a16:creationId xmlns:a16="http://schemas.microsoft.com/office/drawing/2014/main" id="{AD941E99-CC24-FEB6-46DD-D5C518259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9" r="13155"/>
          <a:stretch/>
        </p:blipFill>
        <p:spPr bwMode="auto">
          <a:xfrm flipH="1">
            <a:off x="901387" y="3232808"/>
            <a:ext cx="1828802" cy="160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067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9" y="272969"/>
            <a:ext cx="11548261" cy="2733306"/>
          </a:xfrm>
        </p:spPr>
        <p:txBody>
          <a:bodyPr/>
          <a:lstStyle/>
          <a:p>
            <a:r>
              <a:rPr lang="en-US" dirty="0"/>
              <a:t>Transistor is cool but..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3178464"/>
            <a:ext cx="11562303" cy="2387865"/>
          </a:xfrm>
        </p:spPr>
        <p:txBody>
          <a:bodyPr/>
          <a:lstStyle/>
          <a:p>
            <a:r>
              <a:rPr lang="en-US" sz="5000" dirty="0"/>
              <a:t>How about make it transparent?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9FEAD-5FD9-B754-0D41-71F91D9B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4FA3B-D94C-6944-A051-6D6749093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transparent?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6E299-303E-72A6-65DA-A2277DCBFE1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33562" y="2132105"/>
            <a:ext cx="11003230" cy="34272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Transistor </a:t>
            </a:r>
            <a:r>
              <a:rPr lang="en-US" dirty="0" err="1"/>
              <a:t>selalu</a:t>
            </a:r>
            <a:r>
              <a:rPr lang="en-US" dirty="0"/>
              <a:t> </a:t>
            </a:r>
            <a:r>
              <a:rPr lang="en-US" dirty="0" err="1"/>
              <a:t>diisolasi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agar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rusak</a:t>
            </a:r>
            <a:r>
              <a:rPr lang="en-US" dirty="0"/>
              <a:t>,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transparent?</a:t>
            </a:r>
          </a:p>
          <a:p>
            <a:pPr marL="0" indent="0">
              <a:buNone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popular pada </a:t>
            </a:r>
            <a:r>
              <a:rPr lang="en-US" dirty="0" err="1"/>
              <a:t>tahun</a:t>
            </a:r>
            <a:r>
              <a:rPr lang="en-US" dirty="0"/>
              <a:t> 1965,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membut</a:t>
            </a:r>
            <a:r>
              <a:rPr lang="en-US" dirty="0"/>
              <a:t> </a:t>
            </a:r>
            <a:r>
              <a:rPr lang="en-US" dirty="0" err="1"/>
              <a:t>layar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diatur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b="1" dirty="0" err="1"/>
              <a:t>sentuhan</a:t>
            </a:r>
            <a:r>
              <a:rPr lang="en-US" b="1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30FF8-C9FE-7A09-B514-3A472BCF7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102" name="Picture 6" descr="Memelihara Alat Elektronika Di Rumah - Griya Satria">
            <a:extLst>
              <a:ext uri="{FF2B5EF4-FFF2-40B4-BE49-F238E27FC236}">
                <a16:creationId xmlns:a16="http://schemas.microsoft.com/office/drawing/2014/main" id="{5C4D342A-B090-CA4F-C1AD-2A1179F75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62" y="3484545"/>
            <a:ext cx="3880132" cy="291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n old television set is shown with a black background. | Premium  AI-generated image">
            <a:extLst>
              <a:ext uri="{FF2B5EF4-FFF2-40B4-BE49-F238E27FC236}">
                <a16:creationId xmlns:a16="http://schemas.microsoft.com/office/drawing/2014/main" id="{E7200498-4176-3E24-A6A6-FF9699BF5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265" y="3429000"/>
            <a:ext cx="5189898" cy="290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Mengenal Transistor, Si Kecil Pendobrak Zaman | Fisika Kelas 12">
            <a:extLst>
              <a:ext uri="{FF2B5EF4-FFF2-40B4-BE49-F238E27FC236}">
                <a16:creationId xmlns:a16="http://schemas.microsoft.com/office/drawing/2014/main" id="{7DD0D87A-3897-B31E-56F5-BF968803F8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1" t="7067" r="17351" b="6474"/>
          <a:stretch/>
        </p:blipFill>
        <p:spPr bwMode="auto">
          <a:xfrm>
            <a:off x="8854984" y="4515419"/>
            <a:ext cx="627017" cy="81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Mengenal Transistor, Si Kecil Pendobrak Zaman | Fisika Kelas 12">
            <a:extLst>
              <a:ext uri="{FF2B5EF4-FFF2-40B4-BE49-F238E27FC236}">
                <a16:creationId xmlns:a16="http://schemas.microsoft.com/office/drawing/2014/main" id="{78646B2A-8F23-A42E-D474-84C29466B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1" t="7067" r="17351" b="6474"/>
          <a:stretch/>
        </p:blipFill>
        <p:spPr bwMode="auto">
          <a:xfrm>
            <a:off x="8219976" y="4515419"/>
            <a:ext cx="627017" cy="81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Mengenal Transistor, Si Kecil Pendobrak Zaman | Fisika Kelas 12">
            <a:extLst>
              <a:ext uri="{FF2B5EF4-FFF2-40B4-BE49-F238E27FC236}">
                <a16:creationId xmlns:a16="http://schemas.microsoft.com/office/drawing/2014/main" id="{4259265E-C479-08EA-720F-E70A570D7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1" t="7067" r="17351" b="6474"/>
          <a:stretch/>
        </p:blipFill>
        <p:spPr bwMode="auto">
          <a:xfrm>
            <a:off x="7592959" y="4515419"/>
            <a:ext cx="627017" cy="81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450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2D0B7-C3BE-54D6-5E56-2B2F50137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FA233-E663-CB7D-3186-BE3260D3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sz="3000" dirty="0" err="1"/>
              <a:t>Masalah</a:t>
            </a:r>
            <a:r>
              <a:rPr lang="en-US" sz="3000" dirty="0"/>
              <a:t> pada </a:t>
            </a:r>
            <a:r>
              <a:rPr lang="en-US" sz="3000" dirty="0" err="1"/>
              <a:t>Semikonduktor</a:t>
            </a:r>
            <a:r>
              <a:rPr lang="en-US" sz="3000" dirty="0"/>
              <a:t> </a:t>
            </a:r>
            <a:r>
              <a:rPr lang="en-US" sz="3000" dirty="0" err="1"/>
              <a:t>transparant</a:t>
            </a:r>
            <a:endParaRPr lang="en-US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936AA-8B18-34B5-B8E6-0EE670ADC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47D451-CCD7-C450-389A-05616AAB2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97" y="2992380"/>
            <a:ext cx="6917782" cy="3598943"/>
          </a:xfrm>
          <a:prstGeom prst="rect">
            <a:avLst/>
          </a:prstGeom>
        </p:spPr>
      </p:pic>
      <p:pic>
        <p:nvPicPr>
          <p:cNvPr id="5122" name="Picture 2" descr="Polished Transparent Glass ., For Window at Rs 200/square feet in Kolkata |  ID: 2851066691448">
            <a:extLst>
              <a:ext uri="{FF2B5EF4-FFF2-40B4-BE49-F238E27FC236}">
                <a16:creationId xmlns:a16="http://schemas.microsoft.com/office/drawing/2014/main" id="{F173E3B0-1B28-26C9-7FBE-2EAC79442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579" y="2978706"/>
            <a:ext cx="3403085" cy="361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5A4EC46-92D2-4CB6-9174-56D6C4CF7DA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33562" y="2132105"/>
            <a:ext cx="11003230" cy="34272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Agar </a:t>
            </a:r>
            <a:r>
              <a:rPr lang="en-US" dirty="0" err="1"/>
              <a:t>suatu</a:t>
            </a:r>
            <a:r>
              <a:rPr lang="en-US" dirty="0"/>
              <a:t> material transparent, band gap material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3.3 eV dan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material </a:t>
            </a:r>
            <a:r>
              <a:rPr lang="en-US" dirty="0" err="1"/>
              <a:t>tersebut</a:t>
            </a:r>
            <a:r>
              <a:rPr lang="en-US" dirty="0"/>
              <a:t> isolator.</a:t>
            </a:r>
          </a:p>
        </p:txBody>
      </p:sp>
    </p:spTree>
    <p:extLst>
      <p:ext uri="{BB962C8B-B14F-4D97-AF65-F5344CB8AC3E}">
        <p14:creationId xmlns:p14="http://schemas.microsoft.com/office/powerpoint/2010/main" val="3965649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F5981-737D-31DD-DD0E-5C8DA00E1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40DE-6E06-3DB8-9958-9E7EA2E92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dirty="0"/>
              <a:t>Indium tin oxide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solusi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B7C4A-1437-47EA-9F11-6651BE3914B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33563" y="2151499"/>
            <a:ext cx="3866146" cy="342726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menciptakan</a:t>
            </a:r>
            <a:r>
              <a:rPr lang="en-US" dirty="0"/>
              <a:t> </a:t>
            </a:r>
            <a:r>
              <a:rPr lang="en-US" dirty="0" err="1"/>
              <a:t>semikonduktor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mendoping</a:t>
            </a:r>
            <a:r>
              <a:rPr lang="en-US" dirty="0"/>
              <a:t> tin pada isolator indium oxide (band gap 3.7eV)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rasio</a:t>
            </a:r>
            <a:r>
              <a:rPr lang="en-US" dirty="0"/>
              <a:t> 9% (heavily doped).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2865A-F84D-2362-2791-8E221982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73932C-0E68-DBE7-37D6-77851D126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09" y="3832282"/>
            <a:ext cx="3759200" cy="1919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257888-B58F-C5FF-B23C-6FC5C262E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230" y="2373748"/>
            <a:ext cx="6704934" cy="335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5818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{BF5CCB56-51F9-4D98-8A67-38547F85A32E}tf11936837_win32</Template>
  <TotalTime>931</TotalTime>
  <Words>686</Words>
  <Application>Microsoft Office PowerPoint</Application>
  <PresentationFormat>Widescreen</PresentationFormat>
  <Paragraphs>172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Arial Nova</vt:lpstr>
      <vt:lpstr>Biome</vt:lpstr>
      <vt:lpstr>Calibri</vt:lpstr>
      <vt:lpstr>Custom</vt:lpstr>
      <vt:lpstr>Transparent field effect Transisotr</vt:lpstr>
      <vt:lpstr>Daftar isi</vt:lpstr>
      <vt:lpstr>Apa itu semikonduktor?</vt:lpstr>
      <vt:lpstr>Semikonduktor dalam transistor</vt:lpstr>
      <vt:lpstr>Aplikasi-aplikasi dari transistor</vt:lpstr>
      <vt:lpstr>Transistor is cool but..</vt:lpstr>
      <vt:lpstr>Kenapa harus transparent?</vt:lpstr>
      <vt:lpstr>Masalah pada Semikonduktor transparant</vt:lpstr>
      <vt:lpstr>Indium tin oxide sebagai solusi</vt:lpstr>
      <vt:lpstr>Indium tin oxide sebagai solusi</vt:lpstr>
      <vt:lpstr>Cara pembuatan indium tin oxide</vt:lpstr>
      <vt:lpstr>Aplikasi-aplikasi dari ito</vt:lpstr>
      <vt:lpstr>Ito dalam touchscreen</vt:lpstr>
      <vt:lpstr>Cara kerja touchscreen</vt:lpstr>
      <vt:lpstr>The next challenge</vt:lpstr>
      <vt:lpstr>Material pengganti ito</vt:lpstr>
      <vt:lpstr>Thank you for your attention</vt:lpstr>
      <vt:lpstr>Apa itu semikonduktor?</vt:lpstr>
      <vt:lpstr>Overcoming </vt:lpstr>
      <vt:lpstr>EFFECTIVE DELIVERY TECHNIQUES</vt:lpstr>
      <vt:lpstr>NAVIGATING Q&amp;A SESSIONS</vt:lpstr>
      <vt:lpstr>SPEAKING IMPACT</vt:lpstr>
      <vt:lpstr>DYNAMIC DELIVERY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Ya'mal Amilun</dc:creator>
  <cp:lastModifiedBy>Muhammad Ya'mal Amilun</cp:lastModifiedBy>
  <cp:revision>5</cp:revision>
  <dcterms:created xsi:type="dcterms:W3CDTF">2024-10-25T00:22:46Z</dcterms:created>
  <dcterms:modified xsi:type="dcterms:W3CDTF">2024-10-27T02:55:33Z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38b525e5-f3da-4501-8f1e-526b6769fc56_Enabled">
    <vt:lpwstr>true</vt:lpwstr>
  </property>
  <property fmtid="{D5CDD505-2E9C-101B-9397-08002B2CF9AE}" pid="4" name="MSIP_Label_38b525e5-f3da-4501-8f1e-526b6769fc56_SetDate">
    <vt:lpwstr>2024-10-25T07:16:01Z</vt:lpwstr>
  </property>
  <property fmtid="{D5CDD505-2E9C-101B-9397-08002B2CF9AE}" pid="5" name="MSIP_Label_38b525e5-f3da-4501-8f1e-526b6769fc56_Method">
    <vt:lpwstr>Standard</vt:lpwstr>
  </property>
  <property fmtid="{D5CDD505-2E9C-101B-9397-08002B2CF9AE}" pid="6" name="MSIP_Label_38b525e5-f3da-4501-8f1e-526b6769fc56_Name">
    <vt:lpwstr>defa4170-0d19-0005-0004-bc88714345d2</vt:lpwstr>
  </property>
  <property fmtid="{D5CDD505-2E9C-101B-9397-08002B2CF9AE}" pid="7" name="MSIP_Label_38b525e5-f3da-4501-8f1e-526b6769fc56_SiteId">
    <vt:lpwstr>db6e1183-4c65-405c-82ce-7cd53fa6e9dc</vt:lpwstr>
  </property>
  <property fmtid="{D5CDD505-2E9C-101B-9397-08002B2CF9AE}" pid="8" name="MSIP_Label_38b525e5-f3da-4501-8f1e-526b6769fc56_ActionId">
    <vt:lpwstr>0db02747-2d10-4e7d-b864-ecb243d32c76</vt:lpwstr>
  </property>
  <property fmtid="{D5CDD505-2E9C-101B-9397-08002B2CF9AE}" pid="9" name="MSIP_Label_38b525e5-f3da-4501-8f1e-526b6769fc56_ContentBits">
    <vt:lpwstr>0</vt:lpwstr>
  </property>
</Properties>
</file>